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77" r:id="rId3"/>
    <p:sldId id="278" r:id="rId4"/>
    <p:sldId id="279" r:id="rId5"/>
    <p:sldId id="273" r:id="rId6"/>
    <p:sldId id="281" r:id="rId7"/>
    <p:sldId id="283" r:id="rId8"/>
    <p:sldId id="282" r:id="rId9"/>
    <p:sldId id="284" r:id="rId10"/>
    <p:sldId id="285" r:id="rId11"/>
    <p:sldId id="289" r:id="rId12"/>
    <p:sldId id="290" r:id="rId13"/>
    <p:sldId id="292" r:id="rId14"/>
    <p:sldId id="291" r:id="rId15"/>
    <p:sldId id="293" r:id="rId16"/>
    <p:sldId id="263" r:id="rId17"/>
    <p:sldId id="301" r:id="rId18"/>
    <p:sldId id="302" r:id="rId19"/>
    <p:sldId id="303" r:id="rId20"/>
    <p:sldId id="304" r:id="rId21"/>
    <p:sldId id="305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14481D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992" autoAdjust="0"/>
  </p:normalViewPr>
  <p:slideViewPr>
    <p:cSldViewPr snapToGrid="0" showGuides="1">
      <p:cViewPr varScale="1">
        <p:scale>
          <a:sx n="106" d="100"/>
          <a:sy n="106" d="100"/>
        </p:scale>
        <p:origin x="1668" y="96"/>
      </p:cViewPr>
      <p:guideLst>
        <p:guide orient="horz" pos="4224"/>
        <p:guide pos="226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9DEAA-9B13-4591-8E4F-A2B58CAF2AB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4FF9F-E906-4FB7-BFAF-1972D73D4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2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97882-D3D8-4809-A2E4-0171615CBC8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06956-1282-4316-AE2E-CCD07811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1224"/>
            <a:ext cx="8362950" cy="845607"/>
          </a:xfrm>
        </p:spPr>
        <p:txBody>
          <a:bodyPr>
            <a:normAutofit/>
          </a:bodyPr>
          <a:lstStyle>
            <a:lvl1pPr>
              <a:defRPr sz="2800" b="1" u="sng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625"/>
            <a:ext cx="8362950" cy="4351338"/>
          </a:xfrm>
        </p:spPr>
        <p:txBody>
          <a:bodyPr/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95" y="6371348"/>
            <a:ext cx="2316738" cy="323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05" y="6354277"/>
            <a:ext cx="393423" cy="389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29" y="6405079"/>
            <a:ext cx="1796161" cy="2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1224"/>
            <a:ext cx="8362950" cy="845607"/>
          </a:xfrm>
        </p:spPr>
        <p:txBody>
          <a:bodyPr>
            <a:normAutofit/>
          </a:bodyPr>
          <a:lstStyle>
            <a:lvl1pPr>
              <a:defRPr sz="2800" b="1" u="sng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625"/>
            <a:ext cx="8362950" cy="4351338"/>
          </a:xfrm>
        </p:spPr>
        <p:txBody>
          <a:bodyPr/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95" y="6371348"/>
            <a:ext cx="2316738" cy="3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A8E6-8778-4261-BA5B-544D352713C4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665C-723A-4FDD-BBF1-3BE53EEC0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A8E6-8778-4261-BA5B-544D35271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665C-723A-4FDD-BBF1-3BE53EEC03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2.jpg"/><Relationship Id="rId10" Type="http://schemas.openxmlformats.org/officeDocument/2006/relationships/image" Target="../media/image18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12" Type="http://schemas.openxmlformats.org/officeDocument/2006/relationships/image" Target="../media/image3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emf"/><Relationship Id="rId5" Type="http://schemas.openxmlformats.org/officeDocument/2006/relationships/image" Target="../media/image21.png"/><Relationship Id="rId10" Type="http://schemas.openxmlformats.org/officeDocument/2006/relationships/image" Target="../media/image36.emf"/><Relationship Id="rId4" Type="http://schemas.openxmlformats.org/officeDocument/2006/relationships/image" Target="../media/image33.png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Grp="1" noChangeArrowheads="1"/>
          </p:cNvSpPr>
          <p:nvPr>
            <p:ph type="ctrTitle" sz="quarter" idx="4294967295"/>
          </p:nvPr>
        </p:nvSpPr>
        <p:spPr bwMode="auto">
          <a:xfrm>
            <a:off x="276754" y="2511421"/>
            <a:ext cx="8731779" cy="2551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lnSpc>
                <a:spcPts val="3300"/>
              </a:lnSpc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проект энергосбережения </a:t>
            </a:r>
            <a:br>
              <a:rPr lang="ru-RU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 автоматизированного учета тепловой энергии                   и погодного регулирования в рамках участия в проекте</a:t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«Реформа ЖКХ» в г. Чебоксары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altLang="ru-RU" sz="2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44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276754" y="5673727"/>
            <a:ext cx="4170363" cy="358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Никитин Павел Борисович </a:t>
            </a:r>
          </a:p>
        </p:txBody>
      </p:sp>
      <p:sp>
        <p:nvSpPr>
          <p:cNvPr id="10" name="Rectangle 44"/>
          <p:cNvSpPr txBox="1">
            <a:spLocks noChangeArrowheads="1"/>
          </p:cNvSpPr>
          <p:nvPr/>
        </p:nvSpPr>
        <p:spPr bwMode="auto">
          <a:xfrm>
            <a:off x="276754" y="6107117"/>
            <a:ext cx="8731779" cy="5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Генеральный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консорциума ЛОГИКА-ТЕПЛОЭНЕРГОМОНТАЖ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24482"/>
            <a:ext cx="4286779" cy="6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980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180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08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595627"/>
            <a:ext cx="8049295" cy="53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1" y="594963"/>
            <a:ext cx="8119533" cy="54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3" y="5434486"/>
            <a:ext cx="804334" cy="2127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339943"/>
            <a:ext cx="2798527" cy="27985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538959"/>
            <a:ext cx="8746068" cy="1035841"/>
          </a:xfrm>
        </p:spPr>
        <p:txBody>
          <a:bodyPr>
            <a:normAutofit/>
          </a:bodyPr>
          <a:lstStyle/>
          <a:p>
            <a:r>
              <a:rPr lang="ru-RU" sz="2500" dirty="0"/>
              <a:t>РЕЗУЛЬТАТЫ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2" y="1505479"/>
            <a:ext cx="8269817" cy="39264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Качественный и оперативный учет ресурсов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8" y="2429759"/>
            <a:ext cx="298451" cy="298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4" y="1974108"/>
            <a:ext cx="357716" cy="35771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93169" y="2462703"/>
            <a:ext cx="6645277" cy="376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1400" dirty="0" smtClean="0"/>
              <a:t>Выполнение 261-ФЗ собственниками помещений жилых домов </a:t>
            </a:r>
          </a:p>
          <a:p>
            <a:pPr marL="457200" lvl="1" indent="0"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93169" y="1926906"/>
            <a:ext cx="6814130" cy="55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1400" dirty="0"/>
              <a:t>Централизованный контроль потребляемых </a:t>
            </a:r>
            <a:r>
              <a:rPr lang="ru-RU" sz="1400" dirty="0" smtClean="0"/>
              <a:t>ресурсов и непрерывный мониторинг состояния каждого объекта </a:t>
            </a:r>
            <a:endParaRPr lang="ru-RU" sz="1400" dirty="0"/>
          </a:p>
          <a:p>
            <a:pPr marL="457200" lvl="1" indent="0"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12316" y="2864641"/>
            <a:ext cx="6655859" cy="40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1400" dirty="0" smtClean="0"/>
              <a:t>Получение отчетных данных со всех точек учета для сведения баланса</a:t>
            </a:r>
            <a:endParaRPr lang="ru-RU" sz="1400" dirty="0"/>
          </a:p>
          <a:p>
            <a:pPr marL="457200" lvl="1" indent="0"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44476" y="3368443"/>
            <a:ext cx="8559801" cy="158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Сокращение эксплуатационных затрат</a:t>
            </a:r>
            <a:endParaRPr lang="ru-RU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400" dirty="0" smtClean="0"/>
              <a:t>           </a:t>
            </a:r>
            <a:r>
              <a:rPr lang="ru-RU" sz="1400" dirty="0" smtClean="0"/>
              <a:t>Сокращение количества обслуживающего персонала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400" dirty="0" smtClean="0"/>
              <a:t>           </a:t>
            </a:r>
            <a:r>
              <a:rPr lang="ru-RU" sz="1400" dirty="0" smtClean="0"/>
              <a:t>Повышение эксплуатационной надежности объектов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400" dirty="0" smtClean="0"/>
              <a:t>           </a:t>
            </a:r>
            <a:r>
              <a:rPr lang="ru-RU" sz="1400" dirty="0" smtClean="0"/>
              <a:t>Сокращение времени на аварийные ремонтные работы</a:t>
            </a:r>
          </a:p>
          <a:p>
            <a:pPr lvl="1"/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5532" y="5086839"/>
            <a:ext cx="6394452" cy="104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>Экономия тепловой энергии</a:t>
            </a:r>
            <a:endParaRPr lang="ru-RU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1400" dirty="0" smtClean="0"/>
              <a:t>           </a:t>
            </a:r>
            <a:r>
              <a:rPr lang="ru-RU" sz="1400" dirty="0" smtClean="0"/>
              <a:t>Ожидаемая экономия тепловой энергии -   </a:t>
            </a:r>
            <a:r>
              <a:rPr lang="ru-RU" sz="1400" b="1" dirty="0" smtClean="0">
                <a:solidFill>
                  <a:schemeClr val="bg1"/>
                </a:solidFill>
              </a:rPr>
              <a:t>15-30% </a:t>
            </a:r>
          </a:p>
          <a:p>
            <a:pPr marL="457200" lvl="1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en-US" sz="1400" dirty="0" smtClean="0"/>
              <a:t>      </a:t>
            </a:r>
            <a:r>
              <a:rPr lang="ru-RU" sz="1400" dirty="0" smtClean="0"/>
              <a:t>(коммерческий учет, объекты БТП, диспетчеризация)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1" y="3792573"/>
            <a:ext cx="280439" cy="2804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" y="4158084"/>
            <a:ext cx="287870" cy="2878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8" y="4543500"/>
            <a:ext cx="290105" cy="2901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9" y="5513443"/>
            <a:ext cx="322217" cy="322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2" y="2836765"/>
            <a:ext cx="315576" cy="3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471224"/>
            <a:ext cx="8362950" cy="845607"/>
          </a:xfrm>
        </p:spPr>
        <p:txBody>
          <a:bodyPr/>
          <a:lstStyle/>
          <a:p>
            <a:r>
              <a:rPr lang="ru-RU" dirty="0" smtClean="0"/>
              <a:t>Тепловые утечки через дверные проемы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78354" y="4468813"/>
          <a:ext cx="7705725" cy="1574799"/>
        </p:xfrm>
        <a:graphic>
          <a:graphicData uri="http://schemas.openxmlformats.org/drawingml/2006/table">
            <a:tbl>
              <a:tblPr/>
              <a:tblGrid>
                <a:gridCol w="2047940"/>
                <a:gridCol w="1866884"/>
                <a:gridCol w="1899072"/>
                <a:gridCol w="1891829"/>
              </a:tblGrid>
              <a:tr h="301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Дата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проверки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27.02.2012 11:51:42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Местоположение</a:t>
                      </a:r>
                      <a:endParaRPr lang="ru-RU" sz="12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пр. Авиаконструкторов, д.35, корп.2 </a:t>
                      </a: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Температура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воздуха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помещении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,0 °C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Температура наружного воздуха</a:t>
                      </a: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-5</a:t>
                      </a: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 °C</a:t>
                      </a: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Потери через двери запасного выхода.</a:t>
                      </a: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Приоритет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ремонта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Утепление дверей запасного выхода.</a:t>
                      </a:r>
                    </a:p>
                  </a:txBody>
                  <a:tcPr marL="81106" marR="8110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18" descr="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9" y="1419224"/>
            <a:ext cx="38100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9" descr="x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19224"/>
            <a:ext cx="33147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471224"/>
            <a:ext cx="8362950" cy="845607"/>
          </a:xfrm>
        </p:spPr>
        <p:txBody>
          <a:bodyPr/>
          <a:lstStyle/>
          <a:p>
            <a:r>
              <a:rPr lang="ru-RU" dirty="0" smtClean="0"/>
              <a:t>Мостки холода на стыках стеновых панелей</a:t>
            </a:r>
            <a:endParaRPr lang="ru-RU" dirty="0"/>
          </a:p>
        </p:txBody>
      </p:sp>
      <p:pic>
        <p:nvPicPr>
          <p:cNvPr id="7" name="Рисунок 16" descr="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1425571"/>
            <a:ext cx="39608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 descr="x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425571"/>
            <a:ext cx="343535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539750" y="4521196"/>
          <a:ext cx="7127875" cy="1500188"/>
        </p:xfrm>
        <a:graphic>
          <a:graphicData uri="http://schemas.openxmlformats.org/drawingml/2006/table">
            <a:tbl>
              <a:tblPr/>
              <a:tblGrid>
                <a:gridCol w="1894366"/>
                <a:gridCol w="1726887"/>
                <a:gridCol w="1756661"/>
                <a:gridCol w="1749961"/>
              </a:tblGrid>
              <a:tr h="214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Дата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проверки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27.02.2012 12:03:23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Местоположение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пр. Авиаконструкторов д.</a:t>
                      </a: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 к.</a:t>
                      </a: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Температура воздуха в помещении</a:t>
                      </a:r>
                      <a:endParaRPr lang="ru-RU" sz="12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+22 С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Температура наружного воздуха</a:t>
                      </a: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-4 С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Потери через внутренний угол здания.</a:t>
                      </a: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Приоритет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ремонта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Теплоизоляция стыков стеновых панелей.</a:t>
                      </a:r>
                    </a:p>
                  </a:txBody>
                  <a:tcPr marL="72338" marR="7233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471224"/>
            <a:ext cx="8362950" cy="845607"/>
          </a:xfrm>
        </p:spPr>
        <p:txBody>
          <a:bodyPr/>
          <a:lstStyle/>
          <a:p>
            <a:r>
              <a:rPr lang="ru-RU" dirty="0" smtClean="0"/>
              <a:t>Проблемы цокольного этажа</a:t>
            </a:r>
            <a:endParaRPr lang="ru-RU" dirty="0"/>
          </a:p>
        </p:txBody>
      </p:sp>
      <p:pic>
        <p:nvPicPr>
          <p:cNvPr id="6" name="Рисунок 18" descr="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5" y="1425573"/>
            <a:ext cx="3960812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9" descr="x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2" y="1425573"/>
            <a:ext cx="331311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723370" y="4521198"/>
          <a:ext cx="6767513" cy="1495426"/>
        </p:xfrm>
        <a:graphic>
          <a:graphicData uri="http://schemas.openxmlformats.org/drawingml/2006/table">
            <a:tbl>
              <a:tblPr/>
              <a:tblGrid>
                <a:gridCol w="1798593"/>
                <a:gridCol w="1639581"/>
                <a:gridCol w="1667850"/>
                <a:gridCol w="1661489"/>
              </a:tblGrid>
              <a:tr h="21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Дата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проверки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14.03.2012 9:44:57</a:t>
                      </a: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Местоположение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ул.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Байконурская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, д.7, корп. 2, лит. А. </a:t>
                      </a: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Температура воздуха в помещении</a:t>
                      </a: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+ 22 С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Температура наружного воздуха</a:t>
                      </a: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- 2 С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Окна.</a:t>
                      </a: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Приоритет ремонта:</a:t>
                      </a: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Установка двухкамерных стеклопакетов.</a:t>
                      </a:r>
                    </a:p>
                  </a:txBody>
                  <a:tcPr marL="72334" marR="72334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9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23964"/>
              </p:ext>
            </p:extLst>
          </p:nvPr>
        </p:nvGraphicFramePr>
        <p:xfrm>
          <a:off x="1934950" y="3009773"/>
          <a:ext cx="5260613" cy="320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Image" r:id="rId3" imgW="7644240" imgH="4660200" progId="Photoshop.Image.13">
                  <p:embed/>
                </p:oleObj>
              </mc:Choice>
              <mc:Fallback>
                <p:oleObj name="Image" r:id="rId3" imgW="7644240" imgH="4660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4950" y="3009773"/>
                        <a:ext cx="5260613" cy="3207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471224"/>
            <a:ext cx="8362950" cy="845607"/>
          </a:xfrm>
        </p:spPr>
        <p:txBody>
          <a:bodyPr/>
          <a:lstStyle/>
          <a:p>
            <a:r>
              <a:rPr lang="ru-RU" dirty="0" smtClean="0"/>
              <a:t>Реализация </a:t>
            </a:r>
            <a:r>
              <a:rPr lang="ru-RU" dirty="0" err="1" smtClean="0"/>
              <a:t>энергосервисных</a:t>
            </a:r>
            <a:r>
              <a:rPr lang="ru-RU" dirty="0" smtClean="0"/>
              <a:t> контрактов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45999" y="3757188"/>
            <a:ext cx="189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85723"/>
                </a:solidFill>
              </a:rPr>
              <a:t>Инвестор</a:t>
            </a:r>
            <a:endParaRPr lang="ru-RU" sz="2800" b="1" dirty="0">
              <a:solidFill>
                <a:srgbClr val="38572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775" y="3757188"/>
            <a:ext cx="189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85723"/>
                </a:solidFill>
              </a:rPr>
              <a:t>Субсидии</a:t>
            </a:r>
            <a:endParaRPr lang="ru-RU" sz="2800" b="1" dirty="0">
              <a:solidFill>
                <a:srgbClr val="385723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4904"/>
              </p:ext>
            </p:extLst>
          </p:nvPr>
        </p:nvGraphicFramePr>
        <p:xfrm>
          <a:off x="3118302" y="1269951"/>
          <a:ext cx="2839589" cy="230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Image" r:id="rId5" imgW="4215600" imgH="3415680" progId="Photoshop.Image.13">
                  <p:embed/>
                </p:oleObj>
              </mc:Choice>
              <mc:Fallback>
                <p:oleObj name="Image" r:id="rId5" imgW="4215600" imgH="3415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8302" y="1269951"/>
                        <a:ext cx="2839589" cy="230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8668" y="2173638"/>
            <a:ext cx="188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385723"/>
                </a:solidFill>
              </a:rPr>
              <a:t>Энергосервисный</a:t>
            </a:r>
            <a:r>
              <a:rPr lang="ru-RU" sz="1600" b="1" dirty="0" smtClean="0">
                <a:solidFill>
                  <a:srgbClr val="385723"/>
                </a:solidFill>
              </a:rPr>
              <a:t> контракт</a:t>
            </a:r>
            <a:endParaRPr lang="ru-RU" sz="16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2" y="1640993"/>
            <a:ext cx="8362950" cy="4196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4" y="2151516"/>
            <a:ext cx="1320091" cy="2174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669" y="2775759"/>
            <a:ext cx="141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Производство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6669" y="2818094"/>
            <a:ext cx="1655783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Поставка оборудования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43" y="2176334"/>
            <a:ext cx="713582" cy="586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0705" y="2818094"/>
            <a:ext cx="1655783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Проектирование </a:t>
            </a:r>
            <a:endParaRPr lang="en-US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монтаж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569" y="2818094"/>
            <a:ext cx="1655783" cy="27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Энергоаудит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157" y="2818094"/>
            <a:ext cx="1655783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Сервисное обслуживание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7516" y="2818093"/>
            <a:ext cx="1655783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Ремонт 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поверка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516" y="2185384"/>
            <a:ext cx="604160" cy="5904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01" y="2176334"/>
            <a:ext cx="495470" cy="6110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836" y="2158156"/>
            <a:ext cx="888427" cy="6345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4" y="2158156"/>
            <a:ext cx="1016179" cy="586257"/>
          </a:xfrm>
          <a:prstGeom prst="rect">
            <a:avLst/>
          </a:prstGeom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254002" y="3755883"/>
            <a:ext cx="8362950" cy="1375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Комплексная реализация проектов «под </a:t>
            </a:r>
            <a:r>
              <a:rPr lang="ru-RU" dirty="0"/>
              <a:t>ключ</a:t>
            </a:r>
            <a:r>
              <a:rPr lang="ru-RU" dirty="0" smtClean="0"/>
              <a:t>»</a:t>
            </a:r>
            <a:endParaRPr lang="en-US" dirty="0" smtClean="0"/>
          </a:p>
          <a:p>
            <a:pPr lvl="1"/>
            <a:r>
              <a:rPr lang="ru-RU" dirty="0" smtClean="0"/>
              <a:t>Привлечение финансирования под проекты энергосбережения </a:t>
            </a:r>
            <a:endParaRPr lang="ru-RU" dirty="0"/>
          </a:p>
          <a:p>
            <a:pPr lvl="1"/>
            <a:r>
              <a:rPr lang="ru-RU" dirty="0" smtClean="0"/>
              <a:t>Проектирование, поставка оборудования, монтаж, наладка, сопровождение</a:t>
            </a:r>
          </a:p>
          <a:p>
            <a:pPr lvl="1"/>
            <a:r>
              <a:rPr lang="ru-RU" dirty="0" smtClean="0"/>
              <a:t>Реализация проектов любого уровня сложности </a:t>
            </a:r>
            <a:endParaRPr lang="ru-RU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255235" y="5486302"/>
            <a:ext cx="8362950" cy="428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dirty="0" smtClean="0"/>
              <a:t>             </a:t>
            </a:r>
            <a:r>
              <a:rPr lang="ru-RU" sz="2000" dirty="0" smtClean="0"/>
              <a:t>в </a:t>
            </a:r>
            <a:r>
              <a:rPr lang="ru-RU" sz="2000" dirty="0"/>
              <a:t>сфере энергосбережения и </a:t>
            </a:r>
            <a:r>
              <a:rPr lang="ru-RU" sz="2000" dirty="0" smtClean="0"/>
              <a:t>коммерческого </a:t>
            </a:r>
            <a:r>
              <a:rPr lang="ru-RU" sz="2000" dirty="0"/>
              <a:t>учета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8775" y="3651483"/>
            <a:ext cx="8395758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8775" y="5130899"/>
            <a:ext cx="8395758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29" y="5513278"/>
            <a:ext cx="1023941" cy="298435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532" y="471224"/>
            <a:ext cx="8269818" cy="8456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КОНСОРЦИУМ </a:t>
            </a:r>
            <a:r>
              <a:rPr lang="ru-RU" dirty="0"/>
              <a:t>ЛОГИКА-ТЕПЛОЭНЕРГОМОНТАЖ</a:t>
            </a:r>
          </a:p>
        </p:txBody>
      </p:sp>
    </p:spTree>
    <p:extLst>
      <p:ext uri="{BB962C8B-B14F-4D97-AF65-F5344CB8AC3E}">
        <p14:creationId xmlns:p14="http://schemas.microsoft.com/office/powerpoint/2010/main" val="26339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471224"/>
            <a:ext cx="8362950" cy="845607"/>
          </a:xfrm>
        </p:spPr>
        <p:txBody>
          <a:bodyPr/>
          <a:lstStyle/>
          <a:p>
            <a:r>
              <a:rPr lang="ru-RU" dirty="0" smtClean="0"/>
              <a:t>Изменения в законодательстве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67548"/>
              </p:ext>
            </p:extLst>
          </p:nvPr>
        </p:nvGraphicFramePr>
        <p:xfrm>
          <a:off x="776817" y="1663622"/>
          <a:ext cx="733425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Image" r:id="rId3" imgW="9777600" imgH="5117400" progId="Photoshop.Image.13">
                  <p:embed/>
                </p:oleObj>
              </mc:Choice>
              <mc:Fallback>
                <p:oleObj name="Image" r:id="rId3" imgW="9777600" imgH="5117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817" y="1663622"/>
                        <a:ext cx="7334250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7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4"/>
          <p:cNvSpPr txBox="1">
            <a:spLocks noChangeArrowheads="1"/>
          </p:cNvSpPr>
          <p:nvPr/>
        </p:nvSpPr>
        <p:spPr bwMode="auto">
          <a:xfrm>
            <a:off x="264054" y="3914774"/>
            <a:ext cx="6873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Контакты: </a:t>
            </a:r>
          </a:p>
          <a:p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РФ, 190020, г. Санкт-Петербург,</a:t>
            </a:r>
            <a:r>
              <a:rPr lang="en-US" alt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наб. Обводного канала 150</a:t>
            </a:r>
          </a:p>
          <a:p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Тел: (812)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495-95-91</a:t>
            </a:r>
            <a:r>
              <a:rPr lang="en-US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495-95-98</a:t>
            </a:r>
            <a:endParaRPr lang="en-US" altLang="ru-RU" sz="1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ru-RU" sz="1400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nikitin@tem.spb.ru</a:t>
            </a:r>
          </a:p>
          <a:p>
            <a:r>
              <a:rPr lang="en-US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www.logika-consortium.ru</a:t>
            </a:r>
            <a:endParaRPr lang="en-US" altLang="ru-RU" sz="1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Rectangle 44"/>
          <p:cNvSpPr txBox="1">
            <a:spLocks noChangeArrowheads="1"/>
          </p:cNvSpPr>
          <p:nvPr/>
        </p:nvSpPr>
        <p:spPr bwMode="auto">
          <a:xfrm>
            <a:off x="247120" y="2904462"/>
            <a:ext cx="5688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dirty="0" smtClean="0">
                <a:solidFill>
                  <a:prstClr val="black"/>
                </a:solidFill>
              </a:rPr>
              <a:t>Никитин Павел Борисович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Rectangle 44"/>
          <p:cNvSpPr txBox="1">
            <a:spLocks noChangeArrowheads="1"/>
          </p:cNvSpPr>
          <p:nvPr/>
        </p:nvSpPr>
        <p:spPr bwMode="auto">
          <a:xfrm>
            <a:off x="264054" y="3340224"/>
            <a:ext cx="8593667" cy="37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b="1" dirty="0" smtClean="0">
                <a:solidFill>
                  <a:prstClr val="black"/>
                </a:solidFill>
              </a:rPr>
              <a:t>Генеральный директор Консорциума ЛОГИКА-ТЕПЛОЭНЕРГОМОНТАЖ</a:t>
            </a:r>
            <a:endParaRPr lang="en-US" altLang="ru-RU"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69284"/>
              </p:ext>
            </p:extLst>
          </p:nvPr>
        </p:nvGraphicFramePr>
        <p:xfrm>
          <a:off x="5253497" y="1160463"/>
          <a:ext cx="3873500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Image" r:id="rId3" imgW="3872880" imgH="5015520" progId="Photoshop.Image.13">
                  <p:embed/>
                </p:oleObj>
              </mc:Choice>
              <mc:Fallback>
                <p:oleObj name="Image" r:id="rId3" imgW="3872880" imgH="5015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3497" y="1160463"/>
                        <a:ext cx="3873500" cy="501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471224"/>
            <a:ext cx="8269818" cy="8456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РЕФОРМА ЖКХ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2" y="1444625"/>
            <a:ext cx="8269817" cy="122237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Предпосылки проведения реформ в ЖКХ: </a:t>
            </a:r>
            <a:endParaRPr lang="ru-RU" sz="2000" b="1" dirty="0"/>
          </a:p>
          <a:p>
            <a:pPr lvl="1"/>
            <a:r>
              <a:rPr lang="ru-RU" sz="1400" dirty="0"/>
              <a:t>Физический износ инфраструктуры (50-60%) </a:t>
            </a:r>
          </a:p>
          <a:p>
            <a:pPr lvl="1"/>
            <a:r>
              <a:rPr lang="ru-RU" sz="1400" dirty="0"/>
              <a:t>Неэффективное использование бюджетных средств 	</a:t>
            </a:r>
          </a:p>
          <a:p>
            <a:pPr lvl="1"/>
            <a:r>
              <a:rPr lang="ru-RU" sz="1400" dirty="0"/>
              <a:t>Государственная монополия предоставления услуг </a:t>
            </a:r>
            <a:endParaRPr lang="en-US" sz="1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45531" y="2743203"/>
            <a:ext cx="8492069" cy="317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Ход современного этапа реформы ЖКХ в России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pPr lvl="1"/>
            <a:r>
              <a:rPr lang="ru-RU" sz="1400" b="1" dirty="0"/>
              <a:t>2005,2006</a:t>
            </a:r>
            <a:r>
              <a:rPr lang="ru-RU" sz="1400" dirty="0"/>
              <a:t> – новый </a:t>
            </a:r>
            <a:r>
              <a:rPr lang="ru-RU" sz="1400" dirty="0" smtClean="0"/>
              <a:t>ЖК, </a:t>
            </a:r>
            <a:r>
              <a:rPr lang="ru-RU" sz="1400" dirty="0"/>
              <a:t>Постановление Правительства </a:t>
            </a:r>
            <a:r>
              <a:rPr lang="ru-RU" sz="1400" dirty="0" smtClean="0"/>
              <a:t>РФ – </a:t>
            </a:r>
            <a:r>
              <a:rPr lang="ru-RU" sz="1400" dirty="0"/>
              <a:t>многоквартирный дом, коллективная собственность собственников помещений </a:t>
            </a:r>
            <a:endParaRPr lang="ru-RU" sz="1400" dirty="0" smtClean="0"/>
          </a:p>
          <a:p>
            <a:pPr lvl="1"/>
            <a:endParaRPr lang="ru-RU" sz="400" dirty="0" smtClean="0"/>
          </a:p>
          <a:p>
            <a:pPr lvl="1"/>
            <a:r>
              <a:rPr lang="ru-RU" sz="1400" b="1" dirty="0" smtClean="0"/>
              <a:t>2007</a:t>
            </a:r>
            <a:r>
              <a:rPr lang="ru-RU" sz="1400" dirty="0" smtClean="0"/>
              <a:t> – создание Госкорпорации </a:t>
            </a:r>
            <a:r>
              <a:rPr lang="ru-RU" sz="1400" dirty="0"/>
              <a:t>Фонд содействия реформированию ЖКХ </a:t>
            </a:r>
            <a:endParaRPr lang="ru-RU" sz="1400" dirty="0" smtClean="0"/>
          </a:p>
          <a:p>
            <a:pPr lvl="1"/>
            <a:endParaRPr lang="ru-RU" sz="400" dirty="0"/>
          </a:p>
          <a:p>
            <a:pPr lvl="1"/>
            <a:r>
              <a:rPr lang="ru-RU" sz="1400" b="1" dirty="0"/>
              <a:t>2009</a:t>
            </a:r>
            <a:r>
              <a:rPr lang="ru-RU" sz="1400" dirty="0"/>
              <a:t> – </a:t>
            </a:r>
            <a:r>
              <a:rPr lang="ru-RU" sz="1400" dirty="0" smtClean="0"/>
              <a:t>совместный </a:t>
            </a:r>
            <a:r>
              <a:rPr lang="ru-RU" sz="1400" dirty="0"/>
              <a:t>проект Правительства РФ и МБРР (Всемирный банк) </a:t>
            </a:r>
            <a:r>
              <a:rPr lang="ru-RU" sz="1400" dirty="0" smtClean="0"/>
              <a:t>– </a:t>
            </a:r>
          </a:p>
          <a:p>
            <a:pPr lvl="1"/>
            <a:r>
              <a:rPr lang="ru-RU" sz="1400" dirty="0"/>
              <a:t>ф</a:t>
            </a:r>
            <a:r>
              <a:rPr lang="ru-RU" sz="1400" dirty="0" smtClean="0"/>
              <a:t>инансирование: 200 </a:t>
            </a:r>
            <a:r>
              <a:rPr lang="ru-RU" sz="1400" dirty="0"/>
              <a:t>млн. </a:t>
            </a:r>
            <a:r>
              <a:rPr lang="en-US" sz="1400" dirty="0"/>
              <a:t>$</a:t>
            </a:r>
            <a:r>
              <a:rPr lang="ru-RU" sz="1400" dirty="0"/>
              <a:t> – МБРР, 6 млн.</a:t>
            </a:r>
            <a:r>
              <a:rPr lang="en-US" sz="1400" dirty="0"/>
              <a:t> $</a:t>
            </a:r>
            <a:r>
              <a:rPr lang="ru-RU" sz="1400" dirty="0"/>
              <a:t> – Правительство РФ 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67" y="3142990"/>
            <a:ext cx="180000" cy="1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67" y="3693237"/>
            <a:ext cx="180000" cy="1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67" y="4071993"/>
            <a:ext cx="180000" cy="1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40" y="3216542"/>
            <a:ext cx="233054" cy="1312221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245532" y="4778169"/>
            <a:ext cx="8269817" cy="122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Основные направления реализации:</a:t>
            </a:r>
            <a:endParaRPr lang="ru-RU" sz="1600" dirty="0"/>
          </a:p>
          <a:p>
            <a:pPr lvl="1"/>
            <a:r>
              <a:rPr lang="ru-RU" sz="1400" dirty="0" smtClean="0"/>
              <a:t>Привлечение </a:t>
            </a:r>
            <a:r>
              <a:rPr lang="ru-RU" sz="1400" dirty="0"/>
              <a:t>частных </a:t>
            </a:r>
            <a:r>
              <a:rPr lang="ru-RU" sz="1400" dirty="0" smtClean="0"/>
              <a:t>инвестиций</a:t>
            </a:r>
          </a:p>
          <a:p>
            <a:pPr lvl="1"/>
            <a:r>
              <a:rPr lang="ru-RU" sz="1400" dirty="0" smtClean="0"/>
              <a:t>Модернизация </a:t>
            </a:r>
            <a:r>
              <a:rPr lang="ru-RU" sz="1400" dirty="0"/>
              <a:t>всего комплекса </a:t>
            </a:r>
            <a:r>
              <a:rPr lang="ru-RU" sz="1400" dirty="0" smtClean="0"/>
              <a:t>ЖКХ	</a:t>
            </a:r>
          </a:p>
          <a:p>
            <a:pPr lvl="1"/>
            <a:r>
              <a:rPr lang="ru-RU" sz="1400" dirty="0" smtClean="0">
                <a:solidFill>
                  <a:srgbClr val="C00000"/>
                </a:solidFill>
              </a:rPr>
              <a:t>Внедрение </a:t>
            </a:r>
            <a:r>
              <a:rPr lang="ru-RU" sz="1400" dirty="0" err="1">
                <a:solidFill>
                  <a:srgbClr val="C00000"/>
                </a:solidFill>
              </a:rPr>
              <a:t>энергоэффективных</a:t>
            </a:r>
            <a:r>
              <a:rPr lang="ru-RU" sz="1400" dirty="0">
                <a:solidFill>
                  <a:srgbClr val="C00000"/>
                </a:solidFill>
              </a:rPr>
              <a:t> технологий </a:t>
            </a:r>
            <a:endParaRPr 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4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471224"/>
            <a:ext cx="8269818" cy="84560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ПРОЕКТ РФ И МБРР «РЕФОРМА ЖКХ В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2" y="1444625"/>
            <a:ext cx="8269817" cy="4351338"/>
          </a:xfrm>
        </p:spPr>
        <p:txBody>
          <a:bodyPr/>
          <a:lstStyle/>
          <a:p>
            <a:r>
              <a:rPr lang="ru-RU" sz="2000" b="1" dirty="0" smtClean="0"/>
              <a:t>Получение РФ займа </a:t>
            </a:r>
            <a:r>
              <a:rPr lang="ru-RU" sz="2000" dirty="0" smtClean="0"/>
              <a:t>от Международного банка реконструкции </a:t>
            </a:r>
            <a:r>
              <a:rPr lang="en-US" sz="2000" dirty="0" smtClean="0"/>
              <a:t> </a:t>
            </a:r>
            <a:r>
              <a:rPr lang="ru-RU" sz="2000" dirty="0" smtClean="0"/>
              <a:t>и развития (Всемирный </a:t>
            </a:r>
            <a:r>
              <a:rPr lang="ru-RU" sz="2000" dirty="0"/>
              <a:t>Б</a:t>
            </a:r>
            <a:r>
              <a:rPr lang="ru-RU" sz="2000" dirty="0" smtClean="0"/>
              <a:t>анк) на сумму 200 </a:t>
            </a:r>
            <a:r>
              <a:rPr lang="ru-RU" sz="2000" dirty="0"/>
              <a:t>млн. </a:t>
            </a:r>
            <a:r>
              <a:rPr lang="en-US" sz="2000" dirty="0"/>
              <a:t>$</a:t>
            </a:r>
            <a:r>
              <a:rPr lang="ru-RU" sz="2000" dirty="0"/>
              <a:t> </a:t>
            </a:r>
            <a:r>
              <a:rPr lang="en-US" sz="2000" dirty="0" smtClean="0"/>
              <a:t>		      </a:t>
            </a:r>
            <a:r>
              <a:rPr lang="ru-RU" sz="2000" dirty="0" smtClean="0"/>
              <a:t>для </a:t>
            </a:r>
            <a:r>
              <a:rPr lang="ru-RU" sz="2000" dirty="0"/>
              <a:t>финансирования </a:t>
            </a:r>
            <a:r>
              <a:rPr lang="ru-RU" sz="2000" dirty="0" smtClean="0"/>
              <a:t>проекта.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" y="2816690"/>
            <a:ext cx="8364655" cy="27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7133" y="1444625"/>
            <a:ext cx="8390468" cy="266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649031"/>
            <a:ext cx="8269818" cy="845607"/>
          </a:xfrm>
        </p:spPr>
        <p:txBody>
          <a:bodyPr>
            <a:normAutofit/>
          </a:bodyPr>
          <a:lstStyle/>
          <a:p>
            <a:r>
              <a:rPr lang="ru-RU" sz="2400" dirty="0"/>
              <a:t>ПРОЕКТ РФ И МБРР «РЕФОРМА ЖКХ В РОССИИ»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33" y="1537762"/>
            <a:ext cx="8374008" cy="390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Содействие р</a:t>
            </a:r>
            <a:r>
              <a:rPr lang="ru-RU" sz="1800" b="1" dirty="0" smtClean="0"/>
              <a:t>еформированию </a:t>
            </a:r>
            <a:r>
              <a:rPr lang="ru-RU" sz="1800" b="1" dirty="0"/>
              <a:t>ЖКХ РФ в 10 выбранных городах 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69951" y="4369600"/>
            <a:ext cx="7867649" cy="2412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spc="-40" dirty="0" smtClean="0"/>
              <a:t>ФИСП </a:t>
            </a:r>
            <a:r>
              <a:rPr lang="ru-RU" sz="1700" b="1" spc="-40" dirty="0"/>
              <a:t>(Фонд инвестиционных </a:t>
            </a:r>
            <a:r>
              <a:rPr lang="ru-RU" sz="1700" b="1" spc="-40" dirty="0" smtClean="0"/>
              <a:t>строительных</a:t>
            </a:r>
            <a:r>
              <a:rPr lang="en-US" sz="1700" b="1" spc="-40" dirty="0"/>
              <a:t> </a:t>
            </a:r>
            <a:r>
              <a:rPr lang="ru-RU" sz="1700" b="1" spc="-40" dirty="0" smtClean="0"/>
              <a:t>проектов</a:t>
            </a:r>
            <a:r>
              <a:rPr lang="en-US" sz="1700" b="1" spc="-40" dirty="0" smtClean="0"/>
              <a:t> </a:t>
            </a:r>
            <a:r>
              <a:rPr lang="ru-RU" sz="1700" b="1" spc="-40" dirty="0" smtClean="0"/>
              <a:t>Санкт-Петербурга),</a:t>
            </a:r>
            <a:r>
              <a:rPr lang="en-US" sz="1700" b="1" spc="-40" dirty="0" smtClean="0"/>
              <a:t> </a:t>
            </a:r>
            <a:r>
              <a:rPr lang="ru-RU" sz="1900" dirty="0" smtClean="0"/>
              <a:t>руководитель </a:t>
            </a:r>
            <a:r>
              <a:rPr lang="ru-RU" sz="1900" dirty="0"/>
              <a:t>проекта: </a:t>
            </a:r>
            <a:r>
              <a:rPr lang="ru-RU" sz="1900" i="1" dirty="0"/>
              <a:t>Александр Дмитриевич Григоров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ru-RU" dirty="0" smtClean="0"/>
              <a:t>   Квалификация</a:t>
            </a:r>
            <a:r>
              <a:rPr lang="ru-RU" dirty="0"/>
              <a:t>: персонал, ресурсы, опыт управления сложными проектами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ru-RU" dirty="0" smtClean="0"/>
              <a:t>   Полномочия </a:t>
            </a:r>
            <a:r>
              <a:rPr lang="ru-RU" dirty="0"/>
              <a:t>МБРР </a:t>
            </a:r>
            <a:endParaRPr lang="ru-RU" dirty="0" smtClean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ru-RU" dirty="0" smtClean="0"/>
              <a:t>   Отобрана Правительством РФ для содействие в реализации проекта 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dirty="0"/>
          </a:p>
        </p:txBody>
      </p:sp>
      <p:sp>
        <p:nvSpPr>
          <p:cNvPr id="7" name="AutoShape 8" descr="http://discuss.zoho.com/discussions/getCustomFile.do?fileId=49382000001195017&amp;forumGroupId=49382000000003001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5" y="1981200"/>
            <a:ext cx="1668945" cy="1477991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0" y="3322220"/>
            <a:ext cx="3386667" cy="6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300" dirty="0"/>
              <a:t>Реконструкции существующей </a:t>
            </a:r>
            <a:r>
              <a:rPr lang="ru-RU" sz="1300" dirty="0" smtClean="0"/>
              <a:t>жилищно-коммунальной </a:t>
            </a:r>
            <a:r>
              <a:rPr lang="ru-RU" sz="1300" dirty="0"/>
              <a:t>инфраструктуры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180292" y="3289502"/>
            <a:ext cx="3989916" cy="720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5200" dirty="0"/>
              <a:t>Внедрение инновационных систем учета энергоресурсов, поставляемых в жилые дома </a:t>
            </a:r>
            <a:endParaRPr lang="ru-RU" sz="5200" dirty="0" smtClean="0"/>
          </a:p>
          <a:p>
            <a:pPr marL="457200" lvl="1" indent="0">
              <a:buNone/>
            </a:pPr>
            <a:r>
              <a:rPr lang="ru-RU" sz="5200" dirty="0" smtClean="0"/>
              <a:t>   </a:t>
            </a:r>
            <a:r>
              <a:rPr lang="ru-RU" sz="4800" dirty="0" smtClean="0"/>
              <a:t> </a:t>
            </a:r>
            <a:r>
              <a:rPr lang="en-US" sz="4800" dirty="0" smtClean="0"/>
              <a:t> </a:t>
            </a:r>
            <a:r>
              <a:rPr lang="ru-RU" sz="4800" dirty="0" smtClean="0"/>
              <a:t>(</a:t>
            </a:r>
            <a:r>
              <a:rPr lang="ru-RU" sz="4800" dirty="0"/>
              <a:t>3 города, включая </a:t>
            </a:r>
            <a:r>
              <a:rPr lang="ru-RU" sz="4800" dirty="0" smtClean="0"/>
              <a:t>г. Чебоксары</a:t>
            </a:r>
            <a:r>
              <a:rPr lang="ru-RU" sz="4800" dirty="0"/>
              <a:t>). </a:t>
            </a:r>
            <a:endParaRPr lang="ru-RU" sz="520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5882560" y="2417368"/>
            <a:ext cx="585381" cy="3871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73" y="1951905"/>
            <a:ext cx="1098252" cy="1098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2" y="4327734"/>
            <a:ext cx="645401" cy="735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784" y="2264715"/>
            <a:ext cx="993544" cy="691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173" y="2451235"/>
            <a:ext cx="801198" cy="1944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00" y="5003800"/>
            <a:ext cx="289756" cy="289756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8364"/>
              </p:ext>
            </p:extLst>
          </p:nvPr>
        </p:nvGraphicFramePr>
        <p:xfrm>
          <a:off x="1254560" y="5434814"/>
          <a:ext cx="235895" cy="23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Image" r:id="rId9" imgW="4494960" imgH="4520520" progId="Photoshop.Image.13">
                  <p:embed/>
                </p:oleObj>
              </mc:Choice>
              <mc:Fallback>
                <p:oleObj name="Image" r:id="rId9" imgW="4494960" imgH="4520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4560" y="5434814"/>
                        <a:ext cx="235895" cy="237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17816"/>
              </p:ext>
            </p:extLst>
          </p:nvPr>
        </p:nvGraphicFramePr>
        <p:xfrm>
          <a:off x="1233305" y="5787982"/>
          <a:ext cx="286679" cy="30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Image" r:id="rId11" imgW="987480" imgH="1057320" progId="Photoshop.Image.13">
                  <p:embed/>
                </p:oleObj>
              </mc:Choice>
              <mc:Fallback>
                <p:oleObj name="Image" r:id="rId11" imgW="987480" imgH="1057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33305" y="5787982"/>
                        <a:ext cx="286679" cy="306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0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471224"/>
            <a:ext cx="8269818" cy="84560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ИНФОРМАЦИЯ </a:t>
            </a:r>
            <a:r>
              <a:rPr lang="ru-RU" b="1" dirty="0"/>
              <a:t>О ПРОЕКТЕ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2" y="1444625"/>
            <a:ext cx="8269817" cy="176424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Участники </a:t>
            </a:r>
            <a:r>
              <a:rPr lang="ru-RU" sz="2000" b="1" dirty="0"/>
              <a:t>проекта: </a:t>
            </a:r>
            <a:endParaRPr lang="ru-RU" sz="2000" dirty="0"/>
          </a:p>
          <a:p>
            <a:pPr lvl="1"/>
            <a:r>
              <a:rPr lang="ru-RU" sz="1600" dirty="0"/>
              <a:t>Заказчик проекта: Министерство регионального развития РФ </a:t>
            </a:r>
          </a:p>
          <a:p>
            <a:pPr lvl="1"/>
            <a:r>
              <a:rPr lang="ru-RU" sz="1600" dirty="0" smtClean="0"/>
              <a:t>Выгодоприобретатель</a:t>
            </a:r>
            <a:r>
              <a:rPr lang="ru-RU" sz="1600" dirty="0"/>
              <a:t>: Муниципальное образование г. Чебоксары </a:t>
            </a:r>
          </a:p>
          <a:p>
            <a:pPr lvl="1"/>
            <a:r>
              <a:rPr lang="ru-RU" sz="1600" dirty="0" smtClean="0"/>
              <a:t>Руководитель </a:t>
            </a:r>
            <a:r>
              <a:rPr lang="ru-RU" sz="1600" dirty="0"/>
              <a:t>проекта: МБУ «Управление жилищным фондом г. Чебоксары» </a:t>
            </a:r>
          </a:p>
          <a:p>
            <a:pPr lvl="1"/>
            <a:r>
              <a:rPr lang="ru-RU" sz="1600" dirty="0" smtClean="0"/>
              <a:t>Группа </a:t>
            </a:r>
            <a:r>
              <a:rPr lang="ru-RU" sz="1600" dirty="0"/>
              <a:t>реализации проекта: Фонд инвестиционных строительных проектов Санкт-Петербурга (ФИСП)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comenergoresurs.ru/wp-content/uploads/2015/03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13" y="3394337"/>
            <a:ext cx="1606642" cy="10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ntgr.ru/uploaded/logo/fi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22" y="3906142"/>
            <a:ext cx="2266549" cy="10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02" y="3816712"/>
            <a:ext cx="1268482" cy="12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forum-100.ru/UPLOAD/2014/07/08/minstroy-big_428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6" y="4915031"/>
            <a:ext cx="2970280" cy="13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 rot="5400000">
            <a:off x="1564558" y="4646608"/>
            <a:ext cx="357804" cy="3612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471224"/>
            <a:ext cx="8269818" cy="84560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ИНФОРМАЦИЯ </a:t>
            </a:r>
            <a:r>
              <a:rPr lang="ru-RU" b="1" dirty="0"/>
              <a:t>О ПРОЕКТЕ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2" y="1444625"/>
            <a:ext cx="8269817" cy="4351338"/>
          </a:xfrm>
        </p:spPr>
        <p:txBody>
          <a:bodyPr/>
          <a:lstStyle/>
          <a:p>
            <a:r>
              <a:rPr lang="ru-RU" sz="2000" b="1" dirty="0" smtClean="0"/>
              <a:t>Контракт</a:t>
            </a:r>
            <a:r>
              <a:rPr lang="ru-RU" sz="2000" b="1" dirty="0"/>
              <a:t>: </a:t>
            </a:r>
            <a:r>
              <a:rPr lang="ru-RU" sz="2000" dirty="0"/>
              <a:t>«Поставка и установка автоматизированной системы учета и регулирования потребления воды и тепла в многоквартирных домах г. Чебоксары»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46" y="2470680"/>
            <a:ext cx="68754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471224"/>
            <a:ext cx="8269818" cy="84560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КРАТКОЕ </a:t>
            </a:r>
            <a:r>
              <a:rPr lang="ru-RU" dirty="0"/>
              <a:t>ОПИСАНИЕ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2" y="1520828"/>
            <a:ext cx="8551335" cy="31157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Условия </a:t>
            </a:r>
            <a:r>
              <a:rPr lang="ru-RU" sz="2000" b="1" dirty="0"/>
              <a:t>контракта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87" y="2453887"/>
            <a:ext cx="413729" cy="413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08" y="2301660"/>
            <a:ext cx="620594" cy="620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34" y="2199753"/>
            <a:ext cx="842748" cy="842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35" y="2024574"/>
            <a:ext cx="1103296" cy="1103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20" y="2730973"/>
            <a:ext cx="413729" cy="413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41" y="2578746"/>
            <a:ext cx="620594" cy="620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7" y="2476839"/>
            <a:ext cx="842748" cy="842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8" y="2301660"/>
            <a:ext cx="1103296" cy="1103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71" y="2643777"/>
            <a:ext cx="413729" cy="4137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4852" y="3612706"/>
            <a:ext cx="2662766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14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1300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многоквартирных домов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6353" y="2024574"/>
            <a:ext cx="2023532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729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узлов учета ХВС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6353" y="2696073"/>
            <a:ext cx="2201580" cy="460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279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узлов учета ТЭ и ГВС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6353" y="3413527"/>
            <a:ext cx="22015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амененных приборов учета ХВС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35" y="2539256"/>
            <a:ext cx="413729" cy="4137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82" y="2285122"/>
            <a:ext cx="842748" cy="84274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3" y="2109943"/>
            <a:ext cx="1103296" cy="11032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68" y="2816342"/>
            <a:ext cx="413729" cy="4137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89" y="2664115"/>
            <a:ext cx="620594" cy="6205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10" y="2554106"/>
            <a:ext cx="842748" cy="8427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18" y="2410911"/>
            <a:ext cx="1103296" cy="1103296"/>
          </a:xfrm>
          <a:prstGeom prst="rect">
            <a:avLst/>
          </a:prstGeom>
        </p:spPr>
      </p:pic>
      <p:sp>
        <p:nvSpPr>
          <p:cNvPr id="36" name="Левая фигурная скобка 35"/>
          <p:cNvSpPr/>
          <p:nvPr/>
        </p:nvSpPr>
        <p:spPr>
          <a:xfrm>
            <a:off x="5287125" y="1981206"/>
            <a:ext cx="354094" cy="2082906"/>
          </a:xfrm>
          <a:prstGeom prst="leftBrace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245532" y="4629755"/>
            <a:ext cx="8551335" cy="32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100000"/>
            </a:pPr>
            <a:r>
              <a:rPr lang="ru-RU" dirty="0" smtClean="0"/>
              <a:t>Система дистанционной передачи данных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58775" y="4428063"/>
            <a:ext cx="8156575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50695" y="5414069"/>
            <a:ext cx="266276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прибора учета ХВС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18664" y="5405602"/>
            <a:ext cx="266276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УУТЭ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04" y="5078955"/>
            <a:ext cx="974194" cy="97419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367" y="5373613"/>
            <a:ext cx="708750" cy="4612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13" y="5187407"/>
            <a:ext cx="1031661" cy="7183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404" y="5404637"/>
            <a:ext cx="831937" cy="2019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2714" y="5317752"/>
            <a:ext cx="170330" cy="4269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0931" y="5317752"/>
            <a:ext cx="170330" cy="426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879" y="5192018"/>
            <a:ext cx="1148108" cy="4571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880" y="4978553"/>
            <a:ext cx="4327587" cy="2507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9531" y="4966766"/>
            <a:ext cx="154947" cy="12912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4728" y="5127456"/>
            <a:ext cx="154947" cy="129123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1799168" y="5647787"/>
            <a:ext cx="288100" cy="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3367535" y="5647787"/>
            <a:ext cx="237067" cy="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460066" y="5647787"/>
            <a:ext cx="237067" cy="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6010" y="5317752"/>
            <a:ext cx="170330" cy="4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9" y="990379"/>
            <a:ext cx="8203145" cy="43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38468"/>
              </p:ext>
            </p:extLst>
          </p:nvPr>
        </p:nvGraphicFramePr>
        <p:xfrm>
          <a:off x="5190066" y="3700991"/>
          <a:ext cx="3226046" cy="163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Image" r:id="rId4" imgW="7187040" imgH="3644280" progId="Photoshop.Image.13">
                  <p:embed/>
                </p:oleObj>
              </mc:Choice>
              <mc:Fallback>
                <p:oleObj name="Image" r:id="rId4" imgW="7187040" imgH="3644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0066" y="3700991"/>
                        <a:ext cx="3226046" cy="163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598" y="848563"/>
            <a:ext cx="8339667" cy="285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2" y="471224"/>
            <a:ext cx="8269818" cy="84560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ОБЗОР ВЫПОЛНЕННЫХ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3" y="1427931"/>
            <a:ext cx="8269817" cy="355070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ru-RU" dirty="0" smtClean="0"/>
              <a:t>Предпроектное обследование многоквартирных домов </a:t>
            </a:r>
            <a:endParaRPr lang="ru-RU" dirty="0"/>
          </a:p>
          <a:p>
            <a:pPr lvl="1">
              <a:lnSpc>
                <a:spcPct val="150000"/>
              </a:lnSpc>
            </a:pPr>
            <a:r>
              <a:rPr lang="ru-RU" dirty="0" smtClean="0"/>
              <a:t>Комплекс работ по установке узлов учета </a:t>
            </a:r>
            <a:endParaRPr lang="ru-RU" dirty="0"/>
          </a:p>
          <a:p>
            <a:pPr lvl="1">
              <a:lnSpc>
                <a:spcPct val="100000"/>
              </a:lnSpc>
            </a:pPr>
            <a:r>
              <a:rPr lang="ru-RU" dirty="0"/>
              <a:t>Проектирование и построение </a:t>
            </a:r>
            <a:r>
              <a:rPr lang="ru-RU" b="1" dirty="0"/>
              <a:t>автоматизированной информационно-измерительной системы контроля и учета энергоресурсов  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Проектирование, производство и монтаж БТП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39667" y="3430058"/>
            <a:ext cx="440266" cy="204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2174</TotalTime>
  <Words>625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Image</vt:lpstr>
      <vt:lpstr>Adobe Photoshop Image</vt:lpstr>
      <vt:lpstr> Комплексный проект энергосбережения  Внедрение систем автоматизированного учета тепловой энергии                   и погодного регулирования в рамках участия в проекте «Реформа ЖКХ» в г. Чебоксары </vt:lpstr>
      <vt:lpstr> КОНСОРЦИУМ ЛОГИКА-ТЕПЛОЭНЕРГОМОНТАЖ</vt:lpstr>
      <vt:lpstr> РЕФОРМА ЖКХ В РОССИИ</vt:lpstr>
      <vt:lpstr> ПРОЕКТ РФ И МБРР «РЕФОРМА ЖКХ В РОССИИ»</vt:lpstr>
      <vt:lpstr>ПРОЕКТ РФ И МБРР «РЕФОРМА ЖКХ В РОССИИ»</vt:lpstr>
      <vt:lpstr> ИНФОРМАЦИЯ О ПРОЕКТЕ </vt:lpstr>
      <vt:lpstr> ИНФОРМАЦИЯ О ПРОЕКТЕ </vt:lpstr>
      <vt:lpstr> КРАТКОЕ ОПИСАНИЕ ПРОЕКТА </vt:lpstr>
      <vt:lpstr> ОБЗОР ВЫПОЛНЕННЫХ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ПРОЕКТА</vt:lpstr>
      <vt:lpstr>Тепловые утечки через дверные проемы</vt:lpstr>
      <vt:lpstr>Мостки холода на стыках стеновых панелей</vt:lpstr>
      <vt:lpstr>Проблемы цокольного этажа</vt:lpstr>
      <vt:lpstr>Реализация энергосервисных контрактов</vt:lpstr>
      <vt:lpstr>Изменения в законодательстве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  при внедрении систем автоматизированного учета тепловой энергии и погодного регулирования  (на примере реализации контракта реформы ЖКХ в г. Чебоксары)</dc:title>
  <dc:creator>Суворов Сергей Андреевич</dc:creator>
  <cp:lastModifiedBy>Суворов Сергей Андреевич</cp:lastModifiedBy>
  <cp:revision>179</cp:revision>
  <dcterms:created xsi:type="dcterms:W3CDTF">2015-09-01T07:05:48Z</dcterms:created>
  <dcterms:modified xsi:type="dcterms:W3CDTF">2015-12-09T17:41:49Z</dcterms:modified>
</cp:coreProperties>
</file>